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30D87-A00C-4EAA-A76C-56DDC31CD0A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034A7-5896-45CA-B95C-208BA73BD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43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034A7-5896-45CA-B95C-208BA73BDF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6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B81A-C137-4A42-8837-CD7EA4A7767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968A-4E6A-4E18-9AD4-4EA4A6A7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B81A-C137-4A42-8837-CD7EA4A7767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968A-4E6A-4E18-9AD4-4EA4A6A7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B81A-C137-4A42-8837-CD7EA4A7767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968A-4E6A-4E18-9AD4-4EA4A6A7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B81A-C137-4A42-8837-CD7EA4A7767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968A-4E6A-4E18-9AD4-4EA4A6A7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B81A-C137-4A42-8837-CD7EA4A7767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968A-4E6A-4E18-9AD4-4EA4A6A7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B81A-C137-4A42-8837-CD7EA4A7767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968A-4E6A-4E18-9AD4-4EA4A6A7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B81A-C137-4A42-8837-CD7EA4A7767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968A-4E6A-4E18-9AD4-4EA4A6A7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B81A-C137-4A42-8837-CD7EA4A7767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968A-4E6A-4E18-9AD4-4EA4A6A7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B81A-C137-4A42-8837-CD7EA4A7767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968A-4E6A-4E18-9AD4-4EA4A6A7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B81A-C137-4A42-8837-CD7EA4A7767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2968A-4E6A-4E18-9AD4-4EA4A6A723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B81A-C137-4A42-8837-CD7EA4A7767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D2968A-4E6A-4E18-9AD4-4EA4A6A723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7DB81A-C137-4A42-8837-CD7EA4A77674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D2968A-4E6A-4E18-9AD4-4EA4A6A723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1066800"/>
            <a:ext cx="5791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The Scientific</a:t>
            </a:r>
          </a:p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Method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026" name="Picture 2" descr="C:\Program Files\Microsoft Office\MEDIA\CAGCAT10\j03052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733800"/>
            <a:ext cx="1676400" cy="2693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90600"/>
            <a:ext cx="32004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Identify a Question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1066800"/>
            <a:ext cx="5791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- Make sure you know what question you are trying to answer or problem you are trying to solve.</a:t>
            </a:r>
            <a:endParaRPr lang="en-US" sz="2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352800"/>
            <a:ext cx="4981574" cy="28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38200"/>
            <a:ext cx="370573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Gather and Organize Information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764024"/>
            <a:ext cx="5334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600" b="1" dirty="0" smtClean="0"/>
              <a:t>Research in a library, interview someone knowledgeable about the subject, test or work in a lab or field experiment</a:t>
            </a:r>
          </a:p>
          <a:p>
            <a:pPr>
              <a:buFontTx/>
              <a:buChar char="-"/>
            </a:pPr>
            <a:r>
              <a:rPr lang="en-US" sz="2600" b="1" dirty="0"/>
              <a:t> </a:t>
            </a:r>
            <a:r>
              <a:rPr lang="en-US" sz="2600" b="1" dirty="0" smtClean="0"/>
              <a:t>be sure to evaluate sources and only use those that are dependable</a:t>
            </a:r>
          </a:p>
          <a:p>
            <a:pPr>
              <a:buFontTx/>
              <a:buChar char="-"/>
            </a:pPr>
            <a:r>
              <a:rPr lang="en-US" sz="2600" b="1" dirty="0" smtClean="0">
                <a:solidFill>
                  <a:srgbClr val="FF0000"/>
                </a:solidFill>
              </a:rPr>
              <a:t>Make sure you understand scientific illustrations or concept maps you find during research</a:t>
            </a:r>
          </a:p>
          <a:p>
            <a:pPr>
              <a:buFontTx/>
              <a:buChar char="-"/>
            </a:pPr>
            <a:r>
              <a:rPr lang="en-US" sz="2600" b="1" dirty="0"/>
              <a:t> </a:t>
            </a:r>
            <a:r>
              <a:rPr lang="en-US" sz="2600" b="1" dirty="0" smtClean="0"/>
              <a:t>organize your information using Venn diagrams, tables, or models</a:t>
            </a:r>
            <a:endParaRPr lang="en-US" sz="2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724400"/>
            <a:ext cx="1114871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90600"/>
            <a:ext cx="317233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Form a Hypothesis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990600"/>
            <a:ext cx="5105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600" b="1" dirty="0" smtClean="0"/>
              <a:t>hypothesis- a possible explanation based on previous knowledge and observations</a:t>
            </a:r>
          </a:p>
          <a:p>
            <a:pPr>
              <a:buFontTx/>
              <a:buChar char="-"/>
            </a:pPr>
            <a:r>
              <a:rPr lang="en-US" sz="2600" b="1" dirty="0" smtClean="0"/>
              <a:t> you must be able to design an experiment to test the hypothesis</a:t>
            </a:r>
          </a:p>
          <a:p>
            <a:pPr>
              <a:buFontTx/>
              <a:buChar char="-"/>
            </a:pPr>
            <a:r>
              <a:rPr lang="en-US" sz="2600" b="1" dirty="0" smtClean="0"/>
              <a:t> needs to be in the if, then, because format</a:t>
            </a:r>
          </a:p>
          <a:p>
            <a:r>
              <a:rPr lang="en-US" sz="2600" b="1" dirty="0" smtClean="0">
                <a:solidFill>
                  <a:srgbClr val="FF0000"/>
                </a:solidFill>
              </a:rPr>
              <a:t>- example:  If you drop an egg from a height of 6 feet then it will crack because the egg </a:t>
            </a:r>
            <a:r>
              <a:rPr lang="en-US" sz="2600" b="1" smtClean="0">
                <a:solidFill>
                  <a:srgbClr val="FF0000"/>
                </a:solidFill>
              </a:rPr>
              <a:t>shell is  </a:t>
            </a:r>
            <a:r>
              <a:rPr lang="en-US" sz="2600" b="1" dirty="0" smtClean="0">
                <a:solidFill>
                  <a:srgbClr val="FF0000"/>
                </a:solidFill>
              </a:rPr>
              <a:t>easily broken.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114800"/>
            <a:ext cx="314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90600"/>
            <a:ext cx="317233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Test the Hypothesis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1219200"/>
            <a:ext cx="5715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600" b="1" dirty="0" smtClean="0"/>
              <a:t>Make observations and collect data and information</a:t>
            </a:r>
          </a:p>
          <a:p>
            <a:pPr>
              <a:buFontTx/>
              <a:buChar char="-"/>
            </a:pPr>
            <a:r>
              <a:rPr lang="en-US" sz="2600" b="1" dirty="0" smtClean="0"/>
              <a:t> follow the same procedure each time you test</a:t>
            </a:r>
          </a:p>
          <a:p>
            <a:pPr>
              <a:buFontTx/>
              <a:buChar char="-"/>
            </a:pPr>
            <a:r>
              <a:rPr lang="en-US" sz="2600" b="1" dirty="0" smtClean="0"/>
              <a:t> identify the independent and dependent variables and the controls</a:t>
            </a:r>
          </a:p>
          <a:p>
            <a:pPr>
              <a:buFontTx/>
              <a:buChar char="-"/>
            </a:pPr>
            <a:r>
              <a:rPr lang="en-US" sz="2600" b="1" dirty="0" smtClean="0"/>
              <a:t> run experiments and change the independent variables to record the results</a:t>
            </a:r>
            <a:endParaRPr lang="en-US" sz="26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23596"/>
            <a:ext cx="3581400" cy="203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3000"/>
            <a:ext cx="36295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Collect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1066800"/>
            <a:ext cx="5257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600" b="1" dirty="0" smtClean="0"/>
              <a:t>Observe items and events and record data as numbers or descriptions</a:t>
            </a:r>
          </a:p>
          <a:p>
            <a:pPr>
              <a:buFontTx/>
              <a:buChar char="-"/>
            </a:pPr>
            <a:r>
              <a:rPr lang="en-US" sz="2600" b="1" dirty="0" smtClean="0"/>
              <a:t> qualitative data- use only words to describe an observation</a:t>
            </a:r>
          </a:p>
          <a:p>
            <a:pPr>
              <a:buFontTx/>
              <a:buChar char="-"/>
            </a:pPr>
            <a:r>
              <a:rPr lang="en-US" sz="2600" b="1" dirty="0" smtClean="0"/>
              <a:t> quantitative data- use numbers and words to describe an observation</a:t>
            </a:r>
          </a:p>
          <a:p>
            <a:pPr>
              <a:buFontTx/>
              <a:buChar char="-"/>
            </a:pPr>
            <a:r>
              <a:rPr lang="en-US" sz="2600" b="1" dirty="0" smtClean="0"/>
              <a:t> scientists observe, estimate, sample, and measure</a:t>
            </a:r>
            <a:endParaRPr lang="en-US" sz="26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36576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370573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Analyze the Data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1371600"/>
            <a:ext cx="4953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600" b="1" dirty="0" smtClean="0"/>
              <a:t>Look for patterns in the data to find the meaning of your observations and results</a:t>
            </a:r>
          </a:p>
          <a:p>
            <a:pPr>
              <a:buFontTx/>
              <a:buChar char="-"/>
            </a:pPr>
            <a:r>
              <a:rPr lang="en-US" sz="2600" b="1" dirty="0" smtClean="0"/>
              <a:t> scientists interpret the data, classify, compare and contrast, and recognize cause and effect</a:t>
            </a:r>
            <a:endParaRPr lang="en-US" sz="26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1400"/>
            <a:ext cx="341732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340093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7. Draw Conclusions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1447800"/>
            <a:ext cx="4572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600" b="1" dirty="0" smtClean="0"/>
              <a:t>Use inferences to explain observations or indicate a cause</a:t>
            </a:r>
          </a:p>
          <a:p>
            <a:pPr>
              <a:buFontTx/>
              <a:buChar char="-"/>
            </a:pPr>
            <a:r>
              <a:rPr lang="en-US" sz="2600" b="1" dirty="0" smtClean="0"/>
              <a:t> apply conclusions to determine whether the data supports the hypothesis</a:t>
            </a:r>
          </a:p>
          <a:p>
            <a:endParaRPr lang="en-US" sz="26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280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3000"/>
            <a:ext cx="439153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8. Communicate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1295400"/>
            <a:ext cx="4343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600" b="1" dirty="0" smtClean="0"/>
              <a:t>Share your results with others</a:t>
            </a:r>
          </a:p>
          <a:p>
            <a:pPr>
              <a:buFontTx/>
              <a:buChar char="-"/>
            </a:pPr>
            <a:r>
              <a:rPr lang="en-US" sz="2600" b="1" dirty="0" smtClean="0"/>
              <a:t> scientists write articles in journals and magazines, or share information on the internet or in lectures</a:t>
            </a:r>
            <a:endParaRPr lang="en-US" sz="26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962400"/>
            <a:ext cx="5150246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336</Words>
  <Application>Microsoft Office PowerPoint</Application>
  <PresentationFormat>On-screen Show (4:3)</PresentationFormat>
  <Paragraphs>34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Onslow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Michelle.Napier</dc:creator>
  <cp:lastModifiedBy>Carmen Blandon</cp:lastModifiedBy>
  <cp:revision>7</cp:revision>
  <dcterms:created xsi:type="dcterms:W3CDTF">2012-08-27T15:06:42Z</dcterms:created>
  <dcterms:modified xsi:type="dcterms:W3CDTF">2015-08-25T18:44:22Z</dcterms:modified>
</cp:coreProperties>
</file>